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68" autoAdjust="0"/>
    <p:restoredTop sz="85174"/>
  </p:normalViewPr>
  <p:slideViewPr>
    <p:cSldViewPr snapToGrid="0" snapToObjects="1">
      <p:cViewPr varScale="1">
        <p:scale>
          <a:sx n="62" d="100"/>
          <a:sy n="62" d="100"/>
        </p:scale>
        <p:origin x="1248"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782450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1Recolectando%20datos/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2Analisis%20exploratorio%20usando%20sql-%20o%20pandas%20y%20Mul/.ipynb_checkpoints/Ejecutadojupyter-labs-eda-sql-coursera_sqllite-checkpoin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2Analisis%20exploratorio%20usando%20sql-%20o%20pandas%20y%20Mul/.ipynb_checkpoints/Ejecutadojupyter-labs-eda-sql-coursera_sqllite-checkpoint.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3Analisis%20visual%20interactivos%20y%20Tableros/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4Analisis%20predictivos(Clasificacion)/Machine_Learning_Predictionok.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4Analisis%20predictivos(Clasificacion)/Machine_Learning_Predictionok.ipynb"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1Recolectando%20datos/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1Recolectando%20datos/jupyter-labs-webscraping%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1348352" y="4874751"/>
            <a:ext cx="3673098"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Yoi Chang Calderon</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10-08-2023</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24354"/>
            <a:ext cx="10202789" cy="4802857"/>
          </a:xfrm>
          <a:prstGeom prst="rect">
            <a:avLst/>
          </a:prstGeom>
        </p:spPr>
        <p:txBody>
          <a:bodyPr/>
          <a:lstStyle/>
          <a:p>
            <a:r>
              <a:rPr lang="en-US" sz="2000" dirty="0"/>
              <a:t>Exploratory Data Analysis (EDA) to find some patterns in the data and determine what would be the label for training supervised models.</a:t>
            </a:r>
          </a:p>
          <a:p>
            <a:r>
              <a:rPr lang="en-US" sz="2000" dirty="0"/>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a:t>
            </a:r>
            <a:r>
              <a:rPr lang="en-US" sz="2000" dirty="0" err="1"/>
              <a:t>pad.True</a:t>
            </a:r>
            <a:r>
              <a:rPr lang="en-US" sz="2000" dirty="0"/>
              <a:t> ASDS means the mission outcome was successfully landed on a drone ship False ASDS means the mission outcome was unsuccessfully landed on a drone ship.</a:t>
            </a:r>
          </a:p>
          <a:p>
            <a:endParaRPr lang="en-US" sz="2000" dirty="0"/>
          </a:p>
          <a:p>
            <a:r>
              <a:rPr lang="en-US" sz="2000" dirty="0"/>
              <a:t>In this lab we will mainly convert those outcomes into Training Labels with 1 means the booster successfully landed 0 means it was unsuccessful.</a:t>
            </a:r>
          </a:p>
          <a:p>
            <a:r>
              <a:rPr lang="en-US" sz="2000" dirty="0"/>
              <a:t>GitHub Link</a:t>
            </a:r>
            <a:r>
              <a:rPr lang="en-US" sz="2000" dirty="0">
                <a:hlinkClick r:id="rId3" action="ppaction://hlinkfile"/>
              </a:rPr>
              <a:t>: </a:t>
            </a:r>
            <a:r>
              <a:rPr lang="es-AR" sz="1600" b="1" i="0" dirty="0" err="1">
                <a:effectLst/>
                <a:latin typeface="-apple-system"/>
                <a:hlinkClick r:id="rId3" action="ppaction://hlinkfile"/>
              </a:rPr>
              <a:t>Lab</a:t>
            </a:r>
            <a:r>
              <a:rPr lang="es-AR" sz="1600" b="1" i="0" dirty="0">
                <a:effectLst/>
                <a:latin typeface="-apple-system"/>
                <a:hlinkClick r:id="rId3" action="ppaction://hlinkfile"/>
              </a:rPr>
              <a:t> 2: Data </a:t>
            </a:r>
            <a:r>
              <a:rPr lang="es-AR" sz="1600" b="1" i="0" dirty="0" err="1">
                <a:effectLst/>
                <a:latin typeface="-apple-system"/>
                <a:hlinkClick r:id="rId3" action="ppaction://hlinkfile"/>
              </a:rPr>
              <a:t>wrangling</a:t>
            </a:r>
            <a:endParaRPr lang="es-AR" sz="1600" b="1" i="0" dirty="0">
              <a:effectLst/>
              <a:latin typeface="-apple-system"/>
            </a:endParaRPr>
          </a:p>
          <a:p>
            <a:endParaRPr lang="en-US" sz="20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954817" cy="4493725"/>
          </a:xfrm>
          <a:prstGeom prst="rect">
            <a:avLst/>
          </a:prstGeom>
        </p:spPr>
        <p:txBody>
          <a:bodyPr lIns="91440" tIns="45720" rIns="91440" bIns="45720" anchor="t"/>
          <a:lstStyle/>
          <a:p>
            <a:pPr>
              <a:lnSpc>
                <a:spcPct val="100000"/>
              </a:lnSpc>
              <a:spcBef>
                <a:spcPts val="1400"/>
              </a:spcBef>
            </a:pPr>
            <a:r>
              <a:rPr lang="en-US" sz="1800" dirty="0"/>
              <a:t>The following charts were plotted (see Section 2) in order to have an overview of the relation between the features used and the success rate of the different launches:</a:t>
            </a:r>
          </a:p>
          <a:p>
            <a:pPr marL="0" indent="0">
              <a:lnSpc>
                <a:spcPct val="100000"/>
              </a:lnSpc>
              <a:spcBef>
                <a:spcPts val="1400"/>
              </a:spcBef>
              <a:buNone/>
            </a:pPr>
            <a:r>
              <a:rPr lang="en-US" sz="1800" dirty="0"/>
              <a:t>	 • Relationship between Flight Number and Launch Site</a:t>
            </a:r>
          </a:p>
          <a:p>
            <a:pPr marL="0" indent="0">
              <a:lnSpc>
                <a:spcPct val="100000"/>
              </a:lnSpc>
              <a:spcBef>
                <a:spcPts val="1400"/>
              </a:spcBef>
              <a:buNone/>
            </a:pPr>
            <a:r>
              <a:rPr lang="en-US" sz="1800" dirty="0"/>
              <a:t>	 • Relationship between Payload and Launch Site </a:t>
            </a:r>
          </a:p>
          <a:p>
            <a:pPr marL="0" indent="0">
              <a:lnSpc>
                <a:spcPct val="100000"/>
              </a:lnSpc>
              <a:spcBef>
                <a:spcPts val="1400"/>
              </a:spcBef>
              <a:buNone/>
            </a:pPr>
            <a:r>
              <a:rPr lang="en-US" sz="1800" dirty="0"/>
              <a:t>	• Relationship between success rate of each orbit type </a:t>
            </a:r>
          </a:p>
          <a:p>
            <a:pPr marL="0" indent="0">
              <a:lnSpc>
                <a:spcPct val="100000"/>
              </a:lnSpc>
              <a:spcBef>
                <a:spcPts val="1400"/>
              </a:spcBef>
              <a:buNone/>
            </a:pPr>
            <a:r>
              <a:rPr lang="en-US" sz="1800" dirty="0"/>
              <a:t>	• Relationship between Flight Number and Orbit type </a:t>
            </a:r>
          </a:p>
          <a:p>
            <a:pPr marL="0" indent="0">
              <a:lnSpc>
                <a:spcPct val="100000"/>
              </a:lnSpc>
              <a:spcBef>
                <a:spcPts val="1400"/>
              </a:spcBef>
              <a:buNone/>
            </a:pPr>
            <a:r>
              <a:rPr lang="en-US" sz="1800" dirty="0"/>
              <a:t>	• Relationship between Payload and Orbit type </a:t>
            </a:r>
          </a:p>
          <a:p>
            <a:pPr marL="0" indent="0">
              <a:lnSpc>
                <a:spcPct val="100000"/>
              </a:lnSpc>
              <a:spcBef>
                <a:spcPts val="1400"/>
              </a:spcBef>
              <a:buNone/>
            </a:pPr>
            <a:r>
              <a:rPr lang="en-US" sz="1800" dirty="0"/>
              <a:t>	• Launch success yearly </a:t>
            </a:r>
            <a:r>
              <a:rPr lang="en-US" sz="1800" dirty="0" err="1"/>
              <a:t>tren</a:t>
            </a:r>
            <a:endParaRPr lang="en-US" sz="1800" dirty="0"/>
          </a:p>
          <a:p>
            <a:pPr marL="0" indent="0">
              <a:lnSpc>
                <a:spcPct val="100000"/>
              </a:lnSpc>
              <a:spcBef>
                <a:spcPts val="1400"/>
              </a:spcBef>
              <a:buNone/>
            </a:pPr>
            <a:r>
              <a:rPr lang="en-US" sz="2400" dirty="0"/>
              <a:t>GitHub Link</a:t>
            </a:r>
            <a:r>
              <a:rPr lang="en-US" sz="2800" dirty="0"/>
              <a:t>: </a:t>
            </a:r>
            <a:r>
              <a:rPr lang="es-AR" sz="1600" dirty="0">
                <a:hlinkClick r:id="rId3" action="ppaction://hlinkfile"/>
              </a:rPr>
              <a:t>Notebook </a:t>
            </a:r>
            <a:r>
              <a:rPr lang="es-AR" sz="1600" dirty="0" err="1">
                <a:hlinkClick r:id="rId3" action="ppaction://hlinkfile"/>
              </a:rPr>
              <a:t>for</a:t>
            </a:r>
            <a:r>
              <a:rPr lang="es-AR" sz="1600" dirty="0">
                <a:hlinkClick r:id="rId3" action="ppaction://hlinkfile"/>
              </a:rPr>
              <a:t> Peer </a:t>
            </a:r>
            <a:r>
              <a:rPr lang="es-AR" sz="1600" dirty="0" err="1">
                <a:hlinkClick r:id="rId3" action="ppaction://hlinkfile"/>
              </a:rPr>
              <a:t>Assignment</a:t>
            </a:r>
            <a:endParaRPr lang="es-AR" sz="1600" dirty="0"/>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5923"/>
            <a:ext cx="9745589" cy="4888693"/>
          </a:xfrm>
          <a:prstGeom prst="rect">
            <a:avLst/>
          </a:prstGeom>
        </p:spPr>
        <p:txBody>
          <a:bodyPr lIns="91440" tIns="45720" rIns="91440" bIns="45720" anchor="t"/>
          <a:lstStyle/>
          <a:p>
            <a:pPr marL="0" indent="0">
              <a:lnSpc>
                <a:spcPct val="100000"/>
              </a:lnSpc>
              <a:spcBef>
                <a:spcPts val="1400"/>
              </a:spcBef>
              <a:buNone/>
            </a:pPr>
            <a:r>
              <a:rPr lang="en-US" sz="1600" dirty="0"/>
              <a:t>• Some SQL queries were performed in order to understand the SpaceX dataset:</a:t>
            </a:r>
          </a:p>
          <a:p>
            <a:pPr lvl="1">
              <a:lnSpc>
                <a:spcPct val="100000"/>
              </a:lnSpc>
              <a:spcBef>
                <a:spcPts val="1400"/>
              </a:spcBef>
              <a:buFont typeface="Courier New" panose="02070309020205020404" pitchFamily="49" charset="0"/>
              <a:buChar char="o"/>
            </a:pPr>
            <a:r>
              <a:rPr lang="en-US" sz="1600" dirty="0"/>
              <a:t> Display the names of unique launch sites in the space mission </a:t>
            </a:r>
          </a:p>
          <a:p>
            <a:pPr lvl="1">
              <a:lnSpc>
                <a:spcPct val="100000"/>
              </a:lnSpc>
              <a:spcBef>
                <a:spcPts val="1400"/>
              </a:spcBef>
              <a:buFont typeface="Courier New" panose="02070309020205020404" pitchFamily="49" charset="0"/>
              <a:buChar char="o"/>
            </a:pPr>
            <a:r>
              <a:rPr lang="en-US" sz="1600" dirty="0"/>
              <a:t>Display 5 records where launch sites begin with the string ‘CCA’</a:t>
            </a:r>
          </a:p>
          <a:p>
            <a:pPr lvl="1">
              <a:lnSpc>
                <a:spcPct val="100000"/>
              </a:lnSpc>
              <a:spcBef>
                <a:spcPts val="1400"/>
              </a:spcBef>
              <a:buFont typeface="Courier New" panose="02070309020205020404" pitchFamily="49" charset="0"/>
              <a:buChar char="o"/>
            </a:pPr>
            <a:r>
              <a:rPr lang="en-US" sz="1600" dirty="0"/>
              <a:t>Display the total payload mass carried by the boosters launched by NASA (CRS) </a:t>
            </a:r>
          </a:p>
          <a:p>
            <a:pPr lvl="1">
              <a:lnSpc>
                <a:spcPct val="100000"/>
              </a:lnSpc>
              <a:spcBef>
                <a:spcPts val="1400"/>
              </a:spcBef>
              <a:buFont typeface="Courier New" panose="02070309020205020404" pitchFamily="49" charset="0"/>
              <a:buChar char="o"/>
            </a:pPr>
            <a:r>
              <a:rPr lang="en-US" sz="1600" dirty="0"/>
              <a:t>Display the average payload mass carried by the booster version F9 v1.1</a:t>
            </a:r>
          </a:p>
          <a:p>
            <a:pPr lvl="1">
              <a:lnSpc>
                <a:spcPct val="100000"/>
              </a:lnSpc>
              <a:spcBef>
                <a:spcPts val="1400"/>
              </a:spcBef>
              <a:buFont typeface="Courier New" panose="02070309020205020404" pitchFamily="49" charset="0"/>
              <a:buChar char="o"/>
            </a:pPr>
            <a:r>
              <a:rPr lang="en-US" sz="1600" dirty="0"/>
              <a:t>List the data when the first successful landing outcome in ground pad was achieved</a:t>
            </a:r>
          </a:p>
          <a:p>
            <a:pPr lvl="1">
              <a:lnSpc>
                <a:spcPct val="100000"/>
              </a:lnSpc>
              <a:spcBef>
                <a:spcPts val="1400"/>
              </a:spcBef>
              <a:buFont typeface="Courier New" panose="02070309020205020404" pitchFamily="49" charset="0"/>
              <a:buChar char="o"/>
            </a:pPr>
            <a:r>
              <a:rPr lang="en-US" sz="1600" dirty="0"/>
              <a:t>List the names of the boosters which have success in drone ship and have payload mass greater than 4000 but less than 6000</a:t>
            </a:r>
          </a:p>
          <a:p>
            <a:pPr lvl="1">
              <a:lnSpc>
                <a:spcPct val="100000"/>
              </a:lnSpc>
              <a:spcBef>
                <a:spcPts val="1400"/>
              </a:spcBef>
              <a:buFont typeface="Courier New" panose="02070309020205020404" pitchFamily="49" charset="0"/>
              <a:buChar char="o"/>
            </a:pPr>
            <a:r>
              <a:rPr lang="en-US" sz="1600" dirty="0"/>
              <a:t>List total number of successful and failure mission outcomes</a:t>
            </a:r>
          </a:p>
          <a:p>
            <a:pPr lvl="1">
              <a:lnSpc>
                <a:spcPct val="100000"/>
              </a:lnSpc>
              <a:spcBef>
                <a:spcPts val="1400"/>
              </a:spcBef>
              <a:buFont typeface="Courier New" panose="02070309020205020404" pitchFamily="49" charset="0"/>
              <a:buChar char="o"/>
            </a:pPr>
            <a:r>
              <a:rPr lang="en-US" sz="1600" dirty="0"/>
              <a:t>List the names of the booster versions which have carried the maximum payload mass. </a:t>
            </a:r>
          </a:p>
          <a:p>
            <a:pPr lvl="1">
              <a:lnSpc>
                <a:spcPct val="100000"/>
              </a:lnSpc>
              <a:spcBef>
                <a:spcPts val="1400"/>
              </a:spcBef>
              <a:buFont typeface="Courier New" panose="02070309020205020404" pitchFamily="49" charset="0"/>
              <a:buChar char="o"/>
            </a:pPr>
            <a:r>
              <a:rPr lang="en-US" sz="1600" dirty="0"/>
              <a:t>Rank the count of successful landing outcomes between 2010 an 2017</a:t>
            </a:r>
          </a:p>
          <a:p>
            <a:pPr marL="457200" lvl="1" indent="0">
              <a:lnSpc>
                <a:spcPct val="100000"/>
              </a:lnSpc>
              <a:spcBef>
                <a:spcPts val="1400"/>
              </a:spcBef>
              <a:buNone/>
            </a:pPr>
            <a:r>
              <a:rPr lang="en-US" sz="2400" dirty="0"/>
              <a:t>GitHub Link</a:t>
            </a:r>
            <a:r>
              <a:rPr lang="en-US" sz="2800" dirty="0"/>
              <a:t>: </a:t>
            </a:r>
            <a:r>
              <a:rPr lang="es-AR" sz="1800" dirty="0">
                <a:hlinkClick r:id="rId4" action="ppaction://hlinkfile"/>
              </a:rPr>
              <a:t>SQL Notebook</a:t>
            </a:r>
            <a:endParaRPr lang="es-AR" sz="18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875053"/>
            <a:ext cx="11203983" cy="4633523"/>
          </a:xfrm>
          <a:prstGeom prst="rect">
            <a:avLst/>
          </a:prstGeom>
        </p:spPr>
        <p:txBody>
          <a:bodyPr>
            <a:normAutofit/>
          </a:bodyPr>
          <a:lstStyle/>
          <a:p>
            <a:pPr>
              <a:lnSpc>
                <a:spcPct val="100000"/>
              </a:lnSpc>
              <a:spcBef>
                <a:spcPts val="1400"/>
              </a:spcBef>
            </a:pPr>
            <a:r>
              <a:rPr lang="en-US" sz="2000" dirty="0"/>
              <a:t>• The launch success rate may depend on many factors such as payload mass, orbit type, and so on. It may also depend on the location and proximities of a launch site, i.e., the initial position of rocket trajectories. Finding an optimal location for building a launch site certainly involves many factors and hopefully we could discover some of the factors by analyzing the existing launch site locations. </a:t>
            </a:r>
          </a:p>
          <a:p>
            <a:pPr>
              <a:lnSpc>
                <a:spcPct val="100000"/>
              </a:lnSpc>
              <a:spcBef>
                <a:spcPts val="1400"/>
              </a:spcBef>
            </a:pPr>
            <a:r>
              <a:rPr lang="en-US" sz="2000" dirty="0"/>
              <a:t>• The tasks made for building the interactive map in order to find some geographical patterns about launch sites were: </a:t>
            </a:r>
          </a:p>
          <a:p>
            <a:pPr lvl="1">
              <a:lnSpc>
                <a:spcPct val="100000"/>
              </a:lnSpc>
              <a:spcBef>
                <a:spcPts val="1400"/>
              </a:spcBef>
              <a:buFont typeface="Courier New" panose="02070309020205020404" pitchFamily="49" charset="0"/>
              <a:buChar char="o"/>
            </a:pPr>
            <a:r>
              <a:rPr lang="en-US" sz="1600" dirty="0"/>
              <a:t>• Mark all launch sites on the map </a:t>
            </a:r>
          </a:p>
          <a:p>
            <a:pPr lvl="1">
              <a:lnSpc>
                <a:spcPct val="100000"/>
              </a:lnSpc>
              <a:spcBef>
                <a:spcPts val="1400"/>
              </a:spcBef>
              <a:buFont typeface="Courier New" panose="02070309020205020404" pitchFamily="49" charset="0"/>
              <a:buChar char="o"/>
            </a:pPr>
            <a:r>
              <a:rPr lang="en-US" sz="1600" dirty="0"/>
              <a:t>• Mark the success/failed launches for each site on the map</a:t>
            </a:r>
          </a:p>
          <a:p>
            <a:pPr lvl="1">
              <a:lnSpc>
                <a:spcPct val="100000"/>
              </a:lnSpc>
              <a:spcBef>
                <a:spcPts val="1400"/>
              </a:spcBef>
              <a:buFont typeface="Courier New" panose="02070309020205020404" pitchFamily="49" charset="0"/>
              <a:buChar char="o"/>
            </a:pPr>
            <a:r>
              <a:rPr lang="en-US" sz="1600" dirty="0"/>
              <a:t> • Calculate the distances between a launch site to its proximities.</a:t>
            </a:r>
            <a:endParaRPr lang="en-US" sz="3200" dirty="0"/>
          </a:p>
          <a:p>
            <a:r>
              <a:rPr lang="en-US" sz="2800" dirty="0"/>
              <a:t>GitHub Link</a:t>
            </a:r>
            <a:r>
              <a:rPr lang="en-US" sz="3200" dirty="0"/>
              <a:t>:</a:t>
            </a:r>
            <a:r>
              <a:rPr lang="es-AR" b="1" i="0" dirty="0">
                <a:effectLst/>
                <a:latin typeface="-apple-system"/>
              </a:rPr>
              <a:t>  </a:t>
            </a:r>
            <a:r>
              <a:rPr lang="es-AR" sz="1600" dirty="0">
                <a:hlinkClick r:id="rId3" action="ppaction://hlinkfile"/>
              </a:rPr>
              <a:t>Locations </a:t>
            </a:r>
            <a:r>
              <a:rPr lang="es-AR" sz="1600" dirty="0" err="1">
                <a:hlinkClick r:id="rId3" action="ppaction://hlinkfile"/>
              </a:rPr>
              <a:t>Analysis</a:t>
            </a:r>
            <a:r>
              <a:rPr lang="es-AR" sz="1600" dirty="0">
                <a:hlinkClick r:id="rId3" action="ppaction://hlinkfile"/>
              </a:rPr>
              <a:t> </a:t>
            </a:r>
            <a:r>
              <a:rPr lang="es-AR" sz="1600" dirty="0" err="1">
                <a:hlinkClick r:id="rId3" action="ppaction://hlinkfile"/>
              </a:rPr>
              <a:t>with</a:t>
            </a:r>
            <a:r>
              <a:rPr lang="es-AR" sz="1600" dirty="0">
                <a:hlinkClick r:id="rId3" action="ppaction://hlinkfile"/>
              </a:rPr>
              <a:t> </a:t>
            </a:r>
            <a:r>
              <a:rPr lang="es-AR" sz="1600" dirty="0" err="1">
                <a:hlinkClick r:id="rId3" action="ppaction://hlinkfile"/>
              </a:rPr>
              <a:t>Folium</a:t>
            </a:r>
            <a:endParaRPr lang="es-AR" sz="16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Imagen 5">
            <a:extLst>
              <a:ext uri="{FF2B5EF4-FFF2-40B4-BE49-F238E27FC236}">
                <a16:creationId xmlns:a16="http://schemas.microsoft.com/office/drawing/2014/main" id="{FE2D5F63-5928-7818-067D-ACDC5FFB991C}"/>
              </a:ext>
            </a:extLst>
          </p:cNvPr>
          <p:cNvPicPr>
            <a:picLocks noChangeAspect="1"/>
          </p:cNvPicPr>
          <p:nvPr/>
        </p:nvPicPr>
        <p:blipFill>
          <a:blip r:embed="rId4"/>
          <a:stretch>
            <a:fillRect/>
          </a:stretch>
        </p:blipFill>
        <p:spPr>
          <a:xfrm>
            <a:off x="7590779" y="4187867"/>
            <a:ext cx="4154637" cy="232071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400" dirty="0"/>
              <a:t>The following visuals that were used in the dashboard were intended to give some insights of the site with largest successful launches and highest launch success rate as well for the different F9 boosters and the payloads ranges with highest and lowest success rate: </a:t>
            </a:r>
          </a:p>
          <a:p>
            <a:pPr lvl="1">
              <a:lnSpc>
                <a:spcPct val="100000"/>
              </a:lnSpc>
              <a:spcBef>
                <a:spcPts val="1400"/>
              </a:spcBef>
              <a:buFont typeface="Courier New" panose="02070309020205020404" pitchFamily="49" charset="0"/>
              <a:buChar char="o"/>
            </a:pPr>
            <a:r>
              <a:rPr lang="en-US" sz="1800" dirty="0"/>
              <a:t> Launch site drop-down input component </a:t>
            </a:r>
          </a:p>
          <a:p>
            <a:pPr lvl="1">
              <a:lnSpc>
                <a:spcPct val="100000"/>
              </a:lnSpc>
              <a:spcBef>
                <a:spcPts val="1400"/>
              </a:spcBef>
              <a:buFont typeface="Courier New" panose="02070309020205020404" pitchFamily="49" charset="0"/>
              <a:buChar char="o"/>
            </a:pPr>
            <a:r>
              <a:rPr lang="en-US" sz="1800" dirty="0"/>
              <a:t> Total success launches by site pie chart </a:t>
            </a:r>
          </a:p>
          <a:p>
            <a:pPr lvl="1">
              <a:lnSpc>
                <a:spcPct val="100000"/>
              </a:lnSpc>
              <a:spcBef>
                <a:spcPts val="1400"/>
              </a:spcBef>
              <a:buFont typeface="Courier New" panose="02070309020205020404" pitchFamily="49" charset="0"/>
              <a:buChar char="o"/>
            </a:pPr>
            <a:r>
              <a:rPr lang="en-US" sz="1800" dirty="0"/>
              <a:t> Range slider to select payload </a:t>
            </a:r>
          </a:p>
          <a:p>
            <a:pPr marL="457200" lvl="1" indent="0">
              <a:lnSpc>
                <a:spcPct val="100000"/>
              </a:lnSpc>
              <a:spcBef>
                <a:spcPts val="1400"/>
              </a:spcBef>
              <a:buNone/>
            </a:pPr>
            <a:endParaRPr lang="en-US" sz="1800" dirty="0"/>
          </a:p>
          <a:p>
            <a:pPr lvl="1">
              <a:lnSpc>
                <a:spcPct val="100000"/>
              </a:lnSpc>
              <a:spcBef>
                <a:spcPts val="1400"/>
              </a:spcBef>
              <a:buFont typeface="Courier New" panose="02070309020205020404" pitchFamily="49" charset="0"/>
              <a:buChar char="o"/>
            </a:pPr>
            <a:endParaRPr lang="en-US" sz="1800" dirty="0"/>
          </a:p>
          <a:p>
            <a:pPr lvl="1">
              <a:lnSpc>
                <a:spcPct val="100000"/>
              </a:lnSpc>
              <a:spcBef>
                <a:spcPts val="1400"/>
              </a:spcBef>
              <a:buFont typeface="Courier New" panose="02070309020205020404" pitchFamily="49" charset="0"/>
              <a:buChar char="o"/>
            </a:pPr>
            <a:r>
              <a:rPr lang="en-US" sz="1800" dirty="0"/>
              <a:t> Scatter plot of Payload Mass (kg) vs Success rate per booster version</a:t>
            </a:r>
            <a:endParaRPr lang="en-US" sz="36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Imagen 5">
            <a:extLst>
              <a:ext uri="{FF2B5EF4-FFF2-40B4-BE49-F238E27FC236}">
                <a16:creationId xmlns:a16="http://schemas.microsoft.com/office/drawing/2014/main" id="{770698B2-E8DF-7474-618E-1EB4662957B2}"/>
              </a:ext>
            </a:extLst>
          </p:cNvPr>
          <p:cNvPicPr>
            <a:picLocks noChangeAspect="1"/>
          </p:cNvPicPr>
          <p:nvPr/>
        </p:nvPicPr>
        <p:blipFill>
          <a:blip r:embed="rId3"/>
          <a:stretch>
            <a:fillRect/>
          </a:stretch>
        </p:blipFill>
        <p:spPr>
          <a:xfrm>
            <a:off x="7045252" y="3203922"/>
            <a:ext cx="4376738" cy="2452688"/>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pic>
        <p:nvPicPr>
          <p:cNvPr id="6" name="Marcador de contenido 5">
            <a:extLst>
              <a:ext uri="{FF2B5EF4-FFF2-40B4-BE49-F238E27FC236}">
                <a16:creationId xmlns:a16="http://schemas.microsoft.com/office/drawing/2014/main" id="{44DDD0AE-BCEA-A278-4F42-B6B36BE631CC}"/>
              </a:ext>
            </a:extLst>
          </p:cNvPr>
          <p:cNvPicPr>
            <a:picLocks noGrp="1" noChangeAspect="1"/>
          </p:cNvPicPr>
          <p:nvPr>
            <p:ph idx="4294967295"/>
          </p:nvPr>
        </p:nvPicPr>
        <p:blipFill>
          <a:blip r:embed="rId3"/>
          <a:stretch>
            <a:fillRect/>
          </a:stretch>
        </p:blipFill>
        <p:spPr>
          <a:xfrm>
            <a:off x="6866012" y="1674235"/>
            <a:ext cx="4419599" cy="4351338"/>
          </a:xfrm>
          <a:prstGeom prst="rect">
            <a:avLst/>
          </a:prstGeom>
        </p:spPr>
      </p:pic>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uadroTexto 1">
            <a:extLst>
              <a:ext uri="{FF2B5EF4-FFF2-40B4-BE49-F238E27FC236}">
                <a16:creationId xmlns:a16="http://schemas.microsoft.com/office/drawing/2014/main" id="{7F50B3B1-6DFD-18F4-805C-FA5338C8C033}"/>
              </a:ext>
            </a:extLst>
          </p:cNvPr>
          <p:cNvSpPr txBox="1"/>
          <p:nvPr/>
        </p:nvSpPr>
        <p:spPr>
          <a:xfrm>
            <a:off x="588936" y="1349442"/>
            <a:ext cx="6104715" cy="5663089"/>
          </a:xfrm>
          <a:prstGeom prst="rect">
            <a:avLst/>
          </a:prstGeom>
          <a:noFill/>
        </p:spPr>
        <p:txBody>
          <a:bodyPr wrap="square" rtlCol="0">
            <a:spAutoFit/>
          </a:bodyPr>
          <a:lstStyle/>
          <a:p>
            <a:r>
              <a:rPr lang="en-US" dirty="0"/>
              <a:t>• Build a machine learning pipeline to predict if the first stage of the Falcon 9 lands successfully. </a:t>
            </a:r>
          </a:p>
          <a:p>
            <a:endParaRPr lang="en-US" dirty="0"/>
          </a:p>
          <a:p>
            <a:r>
              <a:rPr lang="en-US" dirty="0"/>
              <a:t>• This will include:</a:t>
            </a:r>
          </a:p>
          <a:p>
            <a:pPr marL="742950" lvl="1" indent="-285750">
              <a:buFont typeface="Courier New" panose="02070309020205020404" pitchFamily="49" charset="0"/>
              <a:buChar char="o"/>
            </a:pPr>
            <a:r>
              <a:rPr lang="en-US" dirty="0"/>
              <a:t> Preprocessing, allowing us to standardize our data, and </a:t>
            </a:r>
            <a:r>
              <a:rPr lang="en-US" dirty="0" err="1"/>
              <a:t>Train_test_split</a:t>
            </a:r>
            <a:r>
              <a:rPr lang="en-US" dirty="0"/>
              <a:t>, allowing us to split our data into training and testing data.</a:t>
            </a:r>
          </a:p>
          <a:p>
            <a:pPr marL="742950" lvl="1" indent="-285750">
              <a:buFont typeface="Courier New" panose="02070309020205020404" pitchFamily="49" charset="0"/>
              <a:buChar char="o"/>
            </a:pPr>
            <a:r>
              <a:rPr lang="en-US" dirty="0"/>
              <a:t> Train the model and perform Grid Search, allowing us to find the hyperparameters that allow a given algorithm to perform best. </a:t>
            </a:r>
          </a:p>
          <a:p>
            <a:pPr marL="742950" lvl="1" indent="-285750">
              <a:buFont typeface="Courier New" panose="02070309020205020404" pitchFamily="49" charset="0"/>
              <a:buChar char="o"/>
            </a:pPr>
            <a:r>
              <a:rPr lang="en-US" dirty="0"/>
              <a:t>Using the best hyperparameter values, we will determine the model with the best accuracy using the training data. </a:t>
            </a:r>
          </a:p>
          <a:p>
            <a:pPr marL="742950" lvl="1" indent="-285750">
              <a:buFont typeface="Courier New" panose="02070309020205020404" pitchFamily="49" charset="0"/>
              <a:buChar char="o"/>
            </a:pPr>
            <a:r>
              <a:rPr lang="en-US" dirty="0"/>
              <a:t>Test Logistic Regression, Support Vector machines, Decision Tree Classifier, and K-nearest neighbors. </a:t>
            </a:r>
          </a:p>
          <a:p>
            <a:pPr marL="742950" lvl="1" indent="-285750">
              <a:buFont typeface="Courier New" panose="02070309020205020404" pitchFamily="49" charset="0"/>
              <a:buChar char="o"/>
            </a:pPr>
            <a:r>
              <a:rPr lang="en-US" dirty="0"/>
              <a:t>Finally, output the confusion matrix to evaluate the model efficiency. </a:t>
            </a:r>
          </a:p>
          <a:p>
            <a:pPr lvl="1"/>
            <a:endParaRPr lang="en-US" dirty="0"/>
          </a:p>
          <a:p>
            <a:pPr lvl="1"/>
            <a:r>
              <a:rPr lang="en-US" sz="1800" dirty="0"/>
              <a:t>GitHub Link</a:t>
            </a:r>
            <a:r>
              <a:rPr lang="en-US" sz="2000" dirty="0"/>
              <a:t>:</a:t>
            </a:r>
            <a:r>
              <a:rPr lang="es-AR" b="1" i="0" dirty="0">
                <a:effectLst/>
                <a:latin typeface="-apple-system"/>
              </a:rPr>
              <a:t>  </a:t>
            </a:r>
            <a:r>
              <a:rPr lang="es-AR" b="1" i="0" dirty="0">
                <a:effectLst/>
                <a:latin typeface="-apple-system"/>
                <a:hlinkClick r:id="rId4" action="ppaction://hlinkfile"/>
              </a:rPr>
              <a:t>Landing Prediction</a:t>
            </a:r>
            <a:endParaRPr lang="es-AR" b="1" i="0" dirty="0">
              <a:effectLst/>
              <a:latin typeface="-apple-system"/>
            </a:endParaRPr>
          </a:p>
          <a:p>
            <a:pPr lvl="1"/>
            <a:endParaRPr lang="es-AR"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6" y="1807337"/>
            <a:ext cx="6536068"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tx1"/>
                </a:solidFill>
              </a:rPr>
              <a:t>• The accuracy of each model applied to the data obtained was: </a:t>
            </a:r>
          </a:p>
          <a:p>
            <a:pPr marL="0" indent="0">
              <a:lnSpc>
                <a:spcPct val="100000"/>
              </a:lnSpc>
              <a:spcBef>
                <a:spcPts val="1400"/>
              </a:spcBef>
              <a:buNone/>
            </a:pPr>
            <a:r>
              <a:rPr lang="en-US" sz="2000" dirty="0">
                <a:solidFill>
                  <a:schemeClr val="tx1"/>
                </a:solidFill>
              </a:rPr>
              <a:t>• Logistic Regression: 0.82</a:t>
            </a:r>
          </a:p>
          <a:p>
            <a:pPr marL="0" indent="0">
              <a:lnSpc>
                <a:spcPct val="100000"/>
              </a:lnSpc>
              <a:spcBef>
                <a:spcPts val="1400"/>
              </a:spcBef>
              <a:buNone/>
            </a:pPr>
            <a:r>
              <a:rPr lang="en-US" sz="2000" dirty="0">
                <a:solidFill>
                  <a:schemeClr val="tx1"/>
                </a:solidFill>
              </a:rPr>
              <a:t>• SVM: 0.82 </a:t>
            </a:r>
          </a:p>
          <a:p>
            <a:pPr marL="0" indent="0">
              <a:lnSpc>
                <a:spcPct val="100000"/>
              </a:lnSpc>
              <a:spcBef>
                <a:spcPts val="1400"/>
              </a:spcBef>
              <a:buNone/>
            </a:pPr>
            <a:r>
              <a:rPr lang="en-US" sz="2000" dirty="0">
                <a:solidFill>
                  <a:schemeClr val="tx1"/>
                </a:solidFill>
              </a:rPr>
              <a:t>• Decision Tree: 0.88 </a:t>
            </a:r>
          </a:p>
          <a:p>
            <a:pPr marL="0" indent="0">
              <a:lnSpc>
                <a:spcPct val="100000"/>
              </a:lnSpc>
              <a:spcBef>
                <a:spcPts val="1400"/>
              </a:spcBef>
              <a:buNone/>
            </a:pPr>
            <a:r>
              <a:rPr lang="en-US" sz="2000" dirty="0">
                <a:solidFill>
                  <a:schemeClr val="tx1"/>
                </a:solidFill>
              </a:rPr>
              <a:t>• KNN: 0.84</a:t>
            </a:r>
          </a:p>
          <a:p>
            <a:pPr marL="0" indent="0">
              <a:lnSpc>
                <a:spcPct val="100000"/>
              </a:lnSpc>
              <a:spcBef>
                <a:spcPts val="1400"/>
              </a:spcBef>
              <a:buNone/>
            </a:pPr>
            <a:r>
              <a:rPr lang="en-US" sz="2000" dirty="0">
                <a:solidFill>
                  <a:schemeClr val="tx1"/>
                </a:solidFill>
              </a:rPr>
              <a:t>• While the R2 scored of all ML models applied was 0.94</a:t>
            </a:r>
            <a:endParaRPr lang="en-US" sz="1800" dirty="0">
              <a:solidFill>
                <a:schemeClr val="tx1"/>
              </a:solidFill>
            </a:endParaRPr>
          </a:p>
          <a:p>
            <a:pPr marL="0" indent="0">
              <a:lnSpc>
                <a:spcPct val="100000"/>
              </a:lnSpc>
              <a:spcBef>
                <a:spcPts val="1400"/>
              </a:spcBef>
              <a:buNone/>
            </a:pPr>
            <a:endParaRPr lang="en-US" sz="1800" dirty="0">
              <a:solidFill>
                <a:schemeClr val="tx1"/>
              </a:solidFill>
            </a:endParaRPr>
          </a:p>
          <a:p>
            <a:pPr marL="0" indent="0">
              <a:lnSpc>
                <a:spcPct val="100000"/>
              </a:lnSpc>
              <a:spcBef>
                <a:spcPts val="1400"/>
              </a:spcBef>
              <a:buNone/>
            </a:pPr>
            <a:r>
              <a:rPr lang="en-US" sz="2000" dirty="0"/>
              <a:t>GitHub Link</a:t>
            </a:r>
            <a:r>
              <a:rPr lang="en-US" sz="2400" dirty="0"/>
              <a:t>:</a:t>
            </a:r>
            <a:r>
              <a:rPr lang="es-AR" sz="1400" b="1" i="0" dirty="0">
                <a:effectLst/>
                <a:latin typeface="-apple-system"/>
              </a:rPr>
              <a:t>  </a:t>
            </a:r>
            <a:r>
              <a:rPr lang="es-AR" sz="1400" b="1" i="0" dirty="0">
                <a:effectLst/>
                <a:latin typeface="-apple-system"/>
                <a:hlinkClick r:id="rId4" action="ppaction://hlinkfile"/>
              </a:rPr>
              <a:t>Landing Prediction</a:t>
            </a:r>
            <a:endParaRPr lang="es-AR" sz="1400" b="1" i="0" dirty="0">
              <a:effectLst/>
              <a:latin typeface="-apple-system"/>
            </a:endParaRPr>
          </a:p>
          <a:p>
            <a:pPr marL="0" indent="0">
              <a:lnSpc>
                <a:spcPct val="100000"/>
              </a:lnSpc>
              <a:spcBef>
                <a:spcPts val="1400"/>
              </a:spcBef>
              <a:buNone/>
            </a:pPr>
            <a:endParaRPr lang="en-US" sz="2000" dirty="0">
              <a:solidFill>
                <a:schemeClr val="tx1"/>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agen 2">
            <a:extLst>
              <a:ext uri="{FF2B5EF4-FFF2-40B4-BE49-F238E27FC236}">
                <a16:creationId xmlns:a16="http://schemas.microsoft.com/office/drawing/2014/main" id="{800BECE1-6D43-8B8B-3B8C-C716B4719751}"/>
              </a:ext>
            </a:extLst>
          </p:cNvPr>
          <p:cNvPicPr>
            <a:picLocks noChangeAspect="1"/>
          </p:cNvPicPr>
          <p:nvPr/>
        </p:nvPicPr>
        <p:blipFill>
          <a:blip r:embed="rId5"/>
          <a:stretch>
            <a:fillRect/>
          </a:stretch>
        </p:blipFill>
        <p:spPr>
          <a:xfrm>
            <a:off x="7160055" y="2383724"/>
            <a:ext cx="4629150" cy="346710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86D5ED53-C253-2275-18B3-70FA7B651C3C}"/>
              </a:ext>
            </a:extLst>
          </p:cNvPr>
          <p:cNvPicPr>
            <a:picLocks noChangeAspect="1"/>
          </p:cNvPicPr>
          <p:nvPr/>
        </p:nvPicPr>
        <p:blipFill>
          <a:blip r:embed="rId3"/>
          <a:stretch>
            <a:fillRect/>
          </a:stretch>
        </p:blipFill>
        <p:spPr>
          <a:xfrm>
            <a:off x="770011" y="1421163"/>
            <a:ext cx="10010775" cy="516255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BA8302C7-61BD-878F-194D-87ECD75D170A}"/>
              </a:ext>
            </a:extLst>
          </p:cNvPr>
          <p:cNvPicPr>
            <a:picLocks noChangeAspect="1"/>
          </p:cNvPicPr>
          <p:nvPr/>
        </p:nvPicPr>
        <p:blipFill>
          <a:blip r:embed="rId3"/>
          <a:stretch>
            <a:fillRect/>
          </a:stretch>
        </p:blipFill>
        <p:spPr>
          <a:xfrm>
            <a:off x="642937" y="1109175"/>
            <a:ext cx="11131904" cy="531803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C46C1A02-9F98-AF45-9A66-87AD85FDF321}"/>
              </a:ext>
            </a:extLst>
          </p:cNvPr>
          <p:cNvPicPr>
            <a:picLocks noChangeAspect="1"/>
          </p:cNvPicPr>
          <p:nvPr/>
        </p:nvPicPr>
        <p:blipFill>
          <a:blip r:embed="rId3"/>
          <a:stretch>
            <a:fillRect/>
          </a:stretch>
        </p:blipFill>
        <p:spPr>
          <a:xfrm>
            <a:off x="1267309" y="1383143"/>
            <a:ext cx="10401300" cy="53625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A4C1A029-1428-FBB3-C886-92EDB13C2AD0}"/>
              </a:ext>
            </a:extLst>
          </p:cNvPr>
          <p:cNvPicPr>
            <a:picLocks noChangeAspect="1"/>
          </p:cNvPicPr>
          <p:nvPr/>
        </p:nvPicPr>
        <p:blipFill>
          <a:blip r:embed="rId3"/>
          <a:stretch>
            <a:fillRect/>
          </a:stretch>
        </p:blipFill>
        <p:spPr>
          <a:xfrm>
            <a:off x="734028" y="1348514"/>
            <a:ext cx="10972800" cy="52768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19CFD29E-AE6B-5985-B9B0-1B3ACEB68FE9}"/>
              </a:ext>
            </a:extLst>
          </p:cNvPr>
          <p:cNvPicPr>
            <a:picLocks noChangeAspect="1"/>
          </p:cNvPicPr>
          <p:nvPr/>
        </p:nvPicPr>
        <p:blipFill>
          <a:blip r:embed="rId3"/>
          <a:stretch>
            <a:fillRect/>
          </a:stretch>
        </p:blipFill>
        <p:spPr>
          <a:xfrm>
            <a:off x="770011" y="1353357"/>
            <a:ext cx="10848975" cy="53911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31FD441E-13C6-36C2-CB9E-4C8B1F92113E}"/>
              </a:ext>
            </a:extLst>
          </p:cNvPr>
          <p:cNvPicPr>
            <a:picLocks noChangeAspect="1"/>
          </p:cNvPicPr>
          <p:nvPr/>
        </p:nvPicPr>
        <p:blipFill>
          <a:blip r:embed="rId3"/>
          <a:stretch>
            <a:fillRect/>
          </a:stretch>
        </p:blipFill>
        <p:spPr>
          <a:xfrm>
            <a:off x="968321" y="1455161"/>
            <a:ext cx="10782300" cy="49720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01C6EC21-AC37-4F28-0D99-D4292BA9ECA7}"/>
              </a:ext>
            </a:extLst>
          </p:cNvPr>
          <p:cNvPicPr>
            <a:picLocks noChangeAspect="1"/>
          </p:cNvPicPr>
          <p:nvPr/>
        </p:nvPicPr>
        <p:blipFill>
          <a:blip r:embed="rId3"/>
          <a:stretch>
            <a:fillRect/>
          </a:stretch>
        </p:blipFill>
        <p:spPr>
          <a:xfrm>
            <a:off x="1695046" y="1409296"/>
            <a:ext cx="10010775" cy="524827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66A82291-9C99-B76C-F753-7C287652E835}"/>
              </a:ext>
            </a:extLst>
          </p:cNvPr>
          <p:cNvPicPr>
            <a:picLocks noChangeAspect="1"/>
          </p:cNvPicPr>
          <p:nvPr/>
        </p:nvPicPr>
        <p:blipFill>
          <a:blip r:embed="rId3"/>
          <a:stretch>
            <a:fillRect/>
          </a:stretch>
        </p:blipFill>
        <p:spPr>
          <a:xfrm>
            <a:off x="494573" y="1617086"/>
            <a:ext cx="11306175" cy="481012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AFB83FF0-2F79-7085-B77D-342774890A5A}"/>
              </a:ext>
            </a:extLst>
          </p:cNvPr>
          <p:cNvPicPr>
            <a:picLocks noChangeAspect="1"/>
          </p:cNvPicPr>
          <p:nvPr/>
        </p:nvPicPr>
        <p:blipFill>
          <a:blip r:embed="rId3"/>
          <a:stretch>
            <a:fillRect/>
          </a:stretch>
        </p:blipFill>
        <p:spPr>
          <a:xfrm>
            <a:off x="1266222" y="1632084"/>
            <a:ext cx="10191750" cy="50196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7840201B-B042-6FD5-BB68-8C2CCBE8FB18}"/>
              </a:ext>
            </a:extLst>
          </p:cNvPr>
          <p:cNvPicPr>
            <a:picLocks noChangeAspect="1"/>
          </p:cNvPicPr>
          <p:nvPr/>
        </p:nvPicPr>
        <p:blipFill>
          <a:blip r:embed="rId3"/>
          <a:stretch>
            <a:fillRect/>
          </a:stretch>
        </p:blipFill>
        <p:spPr>
          <a:xfrm>
            <a:off x="1892731" y="1453369"/>
            <a:ext cx="9677400" cy="51911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D42491AC-B293-9FB0-F765-9102E0423596}"/>
              </a:ext>
            </a:extLst>
          </p:cNvPr>
          <p:cNvPicPr>
            <a:picLocks noChangeAspect="1"/>
          </p:cNvPicPr>
          <p:nvPr/>
        </p:nvPicPr>
        <p:blipFill>
          <a:blip r:embed="rId3"/>
          <a:stretch>
            <a:fillRect/>
          </a:stretch>
        </p:blipFill>
        <p:spPr>
          <a:xfrm>
            <a:off x="1704571" y="1526017"/>
            <a:ext cx="9991725" cy="50768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31220DF8-5C29-6CB1-C854-7EC1023E18FC}"/>
              </a:ext>
            </a:extLst>
          </p:cNvPr>
          <p:cNvPicPr>
            <a:picLocks noChangeAspect="1"/>
          </p:cNvPicPr>
          <p:nvPr/>
        </p:nvPicPr>
        <p:blipFill>
          <a:blip r:embed="rId3"/>
          <a:stretch>
            <a:fillRect/>
          </a:stretch>
        </p:blipFill>
        <p:spPr>
          <a:xfrm>
            <a:off x="956616" y="1321811"/>
            <a:ext cx="11115675" cy="51054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34331"/>
            <a:ext cx="10326708" cy="371959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000" dirty="0"/>
          </a:p>
          <a:p>
            <a:pPr marL="0" indent="0">
              <a:lnSpc>
                <a:spcPct val="100000"/>
              </a:lnSpc>
              <a:spcBef>
                <a:spcPts val="1400"/>
              </a:spcBef>
              <a:buNone/>
            </a:pPr>
            <a:r>
              <a:rPr lang="en-US" sz="2000" dirty="0">
                <a:solidFill>
                  <a:schemeClr val="tx1"/>
                </a:solidFill>
              </a:rPr>
              <a:t>• In this work Data Science Methodologies were used in order to implement Machine Learning Algorithms to the SpaceX Falcon-9 rocket data set with the purpose of predicting if the first stage of this rocket will land successfully. </a:t>
            </a:r>
          </a:p>
          <a:p>
            <a:pPr>
              <a:lnSpc>
                <a:spcPct val="100000"/>
              </a:lnSpc>
              <a:spcBef>
                <a:spcPts val="1400"/>
              </a:spcBef>
            </a:pPr>
            <a:endParaRPr lang="en-US" sz="2000" dirty="0">
              <a:solidFill>
                <a:schemeClr val="tx1"/>
              </a:solidFill>
            </a:endParaRPr>
          </a:p>
          <a:p>
            <a:pPr marL="0" indent="0">
              <a:lnSpc>
                <a:spcPct val="100000"/>
              </a:lnSpc>
              <a:spcBef>
                <a:spcPts val="1400"/>
              </a:spcBef>
              <a:buNone/>
            </a:pPr>
            <a:r>
              <a:rPr lang="en-US" sz="2000" dirty="0">
                <a:solidFill>
                  <a:schemeClr val="tx1"/>
                </a:solidFill>
              </a:rPr>
              <a:t>• The Machine Learning models implemented achieved a mean accuracy of 0.84 over all the data set, whereas the mean Machine Learning models scores on test data obtained was 0.944.</a:t>
            </a:r>
            <a:endParaRPr lang="en-US" sz="32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086902FA-8F49-A6CE-E850-1108BCC4D003}"/>
              </a:ext>
            </a:extLst>
          </p:cNvPr>
          <p:cNvPicPr>
            <a:picLocks noChangeAspect="1"/>
          </p:cNvPicPr>
          <p:nvPr/>
        </p:nvPicPr>
        <p:blipFill>
          <a:blip r:embed="rId3"/>
          <a:stretch>
            <a:fillRect/>
          </a:stretch>
        </p:blipFill>
        <p:spPr>
          <a:xfrm>
            <a:off x="602738" y="1645661"/>
            <a:ext cx="11420475" cy="47815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C7FF535E-B0B9-D750-2AB5-D9A536C9A747}"/>
              </a:ext>
            </a:extLst>
          </p:cNvPr>
          <p:cNvPicPr>
            <a:picLocks noChangeAspect="1"/>
          </p:cNvPicPr>
          <p:nvPr/>
        </p:nvPicPr>
        <p:blipFill>
          <a:blip r:embed="rId3"/>
          <a:stretch>
            <a:fillRect/>
          </a:stretch>
        </p:blipFill>
        <p:spPr>
          <a:xfrm>
            <a:off x="2169763" y="1421242"/>
            <a:ext cx="9288209" cy="52863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3C420263-10A1-6551-940D-138FA422A424}"/>
              </a:ext>
            </a:extLst>
          </p:cNvPr>
          <p:cNvPicPr>
            <a:picLocks noChangeAspect="1"/>
          </p:cNvPicPr>
          <p:nvPr/>
        </p:nvPicPr>
        <p:blipFill>
          <a:blip r:embed="rId3"/>
          <a:stretch>
            <a:fillRect/>
          </a:stretch>
        </p:blipFill>
        <p:spPr>
          <a:xfrm>
            <a:off x="581025" y="1379349"/>
            <a:ext cx="11029950" cy="464622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CBA90E37-CD9F-2309-C21C-CBE6C1C96871}"/>
              </a:ext>
            </a:extLst>
          </p:cNvPr>
          <p:cNvPicPr>
            <a:picLocks noChangeAspect="1"/>
          </p:cNvPicPr>
          <p:nvPr/>
        </p:nvPicPr>
        <p:blipFill>
          <a:blip r:embed="rId3"/>
          <a:stretch>
            <a:fillRect/>
          </a:stretch>
        </p:blipFill>
        <p:spPr>
          <a:xfrm>
            <a:off x="1608029" y="1474761"/>
            <a:ext cx="10029825" cy="508635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0765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Screenshot 1</a:t>
            </a:r>
          </a:p>
        </p:txBody>
      </p:sp>
      <p:pic>
        <p:nvPicPr>
          <p:cNvPr id="6" name="Imagen 5">
            <a:extLst>
              <a:ext uri="{FF2B5EF4-FFF2-40B4-BE49-F238E27FC236}">
                <a16:creationId xmlns:a16="http://schemas.microsoft.com/office/drawing/2014/main" id="{801C2910-3719-1841-EAF4-C5303900108B}"/>
              </a:ext>
            </a:extLst>
          </p:cNvPr>
          <p:cNvPicPr>
            <a:picLocks noChangeAspect="1"/>
          </p:cNvPicPr>
          <p:nvPr/>
        </p:nvPicPr>
        <p:blipFill>
          <a:blip r:embed="rId3"/>
          <a:stretch>
            <a:fillRect/>
          </a:stretch>
        </p:blipFill>
        <p:spPr>
          <a:xfrm>
            <a:off x="504825" y="1520248"/>
            <a:ext cx="11182350" cy="45053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Markers of successful and failed launches at each site</a:t>
            </a:r>
            <a:endParaRPr lang="en-US" dirty="0">
              <a:solidFill>
                <a:srgbClr val="0B49CB"/>
              </a:solidFill>
              <a:latin typeface="Abadi"/>
            </a:endParaRPr>
          </a:p>
        </p:txBody>
      </p:sp>
      <p:pic>
        <p:nvPicPr>
          <p:cNvPr id="4" name="Imagen 3">
            <a:extLst>
              <a:ext uri="{FF2B5EF4-FFF2-40B4-BE49-F238E27FC236}">
                <a16:creationId xmlns:a16="http://schemas.microsoft.com/office/drawing/2014/main" id="{5D5B9B98-D3F2-508D-EBC8-7D4F3160093D}"/>
              </a:ext>
            </a:extLst>
          </p:cNvPr>
          <p:cNvPicPr>
            <a:picLocks noChangeAspect="1"/>
          </p:cNvPicPr>
          <p:nvPr/>
        </p:nvPicPr>
        <p:blipFill>
          <a:blip r:embed="rId3"/>
          <a:stretch>
            <a:fillRect/>
          </a:stretch>
        </p:blipFill>
        <p:spPr>
          <a:xfrm>
            <a:off x="500062" y="1469690"/>
            <a:ext cx="11191875" cy="514350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Distance between a launch site to its </a:t>
            </a:r>
            <a:r>
              <a:rPr lang="en-US" dirty="0" err="1"/>
              <a:t>proximites</a:t>
            </a:r>
            <a:endParaRPr lang="en-US" dirty="0">
              <a:solidFill>
                <a:srgbClr val="0B49CB"/>
              </a:solidFill>
              <a:latin typeface="Abadi"/>
            </a:endParaRPr>
          </a:p>
        </p:txBody>
      </p:sp>
      <p:pic>
        <p:nvPicPr>
          <p:cNvPr id="7" name="Imagen 6">
            <a:extLst>
              <a:ext uri="{FF2B5EF4-FFF2-40B4-BE49-F238E27FC236}">
                <a16:creationId xmlns:a16="http://schemas.microsoft.com/office/drawing/2014/main" id="{A37BD750-6D85-7135-1738-333F18E1404B}"/>
              </a:ext>
            </a:extLst>
          </p:cNvPr>
          <p:cNvPicPr>
            <a:picLocks noChangeAspect="1"/>
          </p:cNvPicPr>
          <p:nvPr/>
        </p:nvPicPr>
        <p:blipFill>
          <a:blip r:embed="rId3"/>
          <a:stretch>
            <a:fillRect/>
          </a:stretch>
        </p:blipFill>
        <p:spPr>
          <a:xfrm>
            <a:off x="1152525" y="1504950"/>
            <a:ext cx="11039475" cy="535305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Total Launches for All Sites</a:t>
            </a:r>
            <a:endParaRPr lang="en-US" dirty="0">
              <a:solidFill>
                <a:srgbClr val="0B49CB"/>
              </a:solidFill>
              <a:latin typeface="Abadi"/>
            </a:endParaRPr>
          </a:p>
        </p:txBody>
      </p:sp>
      <p:pic>
        <p:nvPicPr>
          <p:cNvPr id="7" name="Imagen 6">
            <a:extLst>
              <a:ext uri="{FF2B5EF4-FFF2-40B4-BE49-F238E27FC236}">
                <a16:creationId xmlns:a16="http://schemas.microsoft.com/office/drawing/2014/main" id="{516EAF9A-AD6A-9CDB-BF01-ABEBFED4947B}"/>
              </a:ext>
            </a:extLst>
          </p:cNvPr>
          <p:cNvPicPr>
            <a:picLocks noChangeAspect="1"/>
          </p:cNvPicPr>
          <p:nvPr/>
        </p:nvPicPr>
        <p:blipFill>
          <a:blip r:embed="rId3"/>
          <a:stretch>
            <a:fillRect/>
          </a:stretch>
        </p:blipFill>
        <p:spPr>
          <a:xfrm>
            <a:off x="252412" y="1480650"/>
            <a:ext cx="11687175" cy="48387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41342"/>
            <a:ext cx="10399485" cy="43395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000" dirty="0">
              <a:solidFill>
                <a:schemeClr val="tx1"/>
              </a:solidFill>
            </a:endParaRPr>
          </a:p>
          <a:p>
            <a:pPr marL="0" indent="0">
              <a:spcBef>
                <a:spcPts val="1400"/>
              </a:spcBef>
              <a:buNone/>
            </a:pPr>
            <a:r>
              <a:rPr lang="en-US" sz="2000" dirty="0">
                <a:solidFill>
                  <a:schemeClr val="tx1"/>
                </a:solidFill>
              </a:rPr>
              <a:t>• The commercial space age is here, companies are making space travel affordable for everyone. </a:t>
            </a:r>
          </a:p>
          <a:p>
            <a:pPr marL="0" indent="0">
              <a:spcBef>
                <a:spcPts val="1400"/>
              </a:spcBef>
              <a:buNone/>
            </a:pPr>
            <a:r>
              <a:rPr lang="en-US" sz="2000" dirty="0">
                <a:solidFill>
                  <a:schemeClr val="tx1"/>
                </a:solidFill>
              </a:rPr>
              <a:t>• Perhaps the most successful is SpaceX due this company can make rocket launches at relatively inexpensive prices. </a:t>
            </a:r>
          </a:p>
          <a:p>
            <a:pPr marL="0" indent="0">
              <a:spcBef>
                <a:spcPts val="1400"/>
              </a:spcBef>
              <a:buNone/>
            </a:pPr>
            <a:r>
              <a:rPr lang="en-US" sz="2000" dirty="0">
                <a:solidFill>
                  <a:schemeClr val="tx1"/>
                </a:solidFill>
              </a:rPr>
              <a:t>• SpaceX advertises Falcon 9 rocket launches on its website with a cost of 62 million dollars; while other providers cost upwards of 165 million dollars each.</a:t>
            </a:r>
          </a:p>
          <a:p>
            <a:pPr marL="0" indent="0">
              <a:spcBef>
                <a:spcPts val="1400"/>
              </a:spcBef>
              <a:buNone/>
            </a:pPr>
            <a:r>
              <a:rPr lang="en-US" sz="2000" dirty="0">
                <a:solidFill>
                  <a:schemeClr val="tx1"/>
                </a:solidFill>
              </a:rPr>
              <a:t> • Much of the savings is because SpaceX can reuse the first stage of its Falcon 9 rocket. </a:t>
            </a:r>
          </a:p>
          <a:p>
            <a:pPr marL="0" indent="0">
              <a:spcBef>
                <a:spcPts val="1400"/>
              </a:spcBef>
              <a:buNone/>
            </a:pPr>
            <a:r>
              <a:rPr lang="en-US" sz="2000" dirty="0">
                <a:solidFill>
                  <a:schemeClr val="tx1"/>
                </a:solidFill>
              </a:rPr>
              <a:t>• Therefore, if we can determine if the first stage will land, we can determine the cost of a launch</a:t>
            </a:r>
            <a:endParaRPr lang="en-US" sz="20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Total Success Launches for site CCAFS LC-40</a:t>
            </a:r>
            <a:endParaRPr lang="en-US" dirty="0">
              <a:solidFill>
                <a:srgbClr val="0B49CB"/>
              </a:solidFill>
              <a:latin typeface="Abadi"/>
            </a:endParaRPr>
          </a:p>
        </p:txBody>
      </p:sp>
      <p:pic>
        <p:nvPicPr>
          <p:cNvPr id="4" name="Imagen 3">
            <a:extLst>
              <a:ext uri="{FF2B5EF4-FFF2-40B4-BE49-F238E27FC236}">
                <a16:creationId xmlns:a16="http://schemas.microsoft.com/office/drawing/2014/main" id="{F3A7243A-CC45-E08E-B3FE-87BC1CFDFF1A}"/>
              </a:ext>
            </a:extLst>
          </p:cNvPr>
          <p:cNvPicPr>
            <a:picLocks noChangeAspect="1"/>
          </p:cNvPicPr>
          <p:nvPr/>
        </p:nvPicPr>
        <p:blipFill>
          <a:blip r:embed="rId3"/>
          <a:stretch>
            <a:fillRect/>
          </a:stretch>
        </p:blipFill>
        <p:spPr>
          <a:xfrm>
            <a:off x="438150" y="1912361"/>
            <a:ext cx="11753850" cy="45148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Dashboard Screenshot 3</a:t>
            </a:r>
            <a:endParaRPr lang="en-US" dirty="0">
              <a:solidFill>
                <a:srgbClr val="0B49CB"/>
              </a:solidFill>
              <a:latin typeface="Abadi"/>
            </a:endParaRPr>
          </a:p>
        </p:txBody>
      </p:sp>
      <p:pic>
        <p:nvPicPr>
          <p:cNvPr id="4" name="Imagen 3">
            <a:extLst>
              <a:ext uri="{FF2B5EF4-FFF2-40B4-BE49-F238E27FC236}">
                <a16:creationId xmlns:a16="http://schemas.microsoft.com/office/drawing/2014/main" id="{233C6219-238C-1F7D-E971-E70E3961B8D2}"/>
              </a:ext>
            </a:extLst>
          </p:cNvPr>
          <p:cNvPicPr>
            <a:picLocks noChangeAspect="1"/>
          </p:cNvPicPr>
          <p:nvPr/>
        </p:nvPicPr>
        <p:blipFill>
          <a:blip r:embed="rId3"/>
          <a:stretch>
            <a:fillRect/>
          </a:stretch>
        </p:blipFill>
        <p:spPr>
          <a:xfrm>
            <a:off x="247650" y="1750436"/>
            <a:ext cx="11696700" cy="467677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3"/>
            <a:ext cx="5325989" cy="3943459"/>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400" dirty="0"/>
              <a:t>• The right bar chart shows the final accuracy of each classification model.</a:t>
            </a:r>
          </a:p>
          <a:p>
            <a:pPr marL="0" indent="0">
              <a:lnSpc>
                <a:spcPct val="100000"/>
              </a:lnSpc>
              <a:spcBef>
                <a:spcPts val="1400"/>
              </a:spcBef>
              <a:buNone/>
            </a:pPr>
            <a:endParaRPr lang="en-US" sz="2400" dirty="0"/>
          </a:p>
          <a:p>
            <a:pPr marL="0" indent="0">
              <a:lnSpc>
                <a:spcPct val="100000"/>
              </a:lnSpc>
              <a:spcBef>
                <a:spcPts val="1400"/>
              </a:spcBef>
              <a:buNone/>
            </a:pPr>
            <a:r>
              <a:rPr lang="en-US" sz="2400" dirty="0"/>
              <a:t>• We can see that despite there is not much difference between all the classification models, Decision Tree model is the one with the highest accuracy.</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CC1CF70C-3F4D-8DA8-0628-8DEECEC12C54}"/>
              </a:ext>
            </a:extLst>
          </p:cNvPr>
          <p:cNvPicPr>
            <a:picLocks noChangeAspect="1"/>
          </p:cNvPicPr>
          <p:nvPr/>
        </p:nvPicPr>
        <p:blipFill>
          <a:blip r:embed="rId3"/>
          <a:stretch>
            <a:fillRect/>
          </a:stretch>
        </p:blipFill>
        <p:spPr>
          <a:xfrm>
            <a:off x="5804431" y="1666169"/>
            <a:ext cx="6134553" cy="477534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150342" cy="3811588"/>
          </a:xfrm>
          <a:prstGeom prst="rect">
            <a:avLst/>
          </a:prstGeom>
        </p:spPr>
        <p:txBody>
          <a:bodyPr>
            <a:normAutofit/>
          </a:bodyPr>
          <a:lstStyle/>
          <a:p>
            <a:pPr marL="0" indent="0">
              <a:lnSpc>
                <a:spcPct val="100000"/>
              </a:lnSpc>
              <a:spcBef>
                <a:spcPts val="1400"/>
              </a:spcBef>
              <a:buNone/>
            </a:pPr>
            <a:r>
              <a:rPr lang="en-US" sz="2400" dirty="0"/>
              <a:t>• In the right panel we can see the confusion matrix of the decision tree model </a:t>
            </a:r>
          </a:p>
          <a:p>
            <a:pPr marL="0" indent="0">
              <a:lnSpc>
                <a:spcPct val="100000"/>
              </a:lnSpc>
              <a:spcBef>
                <a:spcPts val="1400"/>
              </a:spcBef>
              <a:buNone/>
            </a:pPr>
            <a:r>
              <a:rPr lang="en-US" sz="2400" dirty="0"/>
              <a:t>• We can see that </a:t>
            </a:r>
            <a:r>
              <a:rPr lang="en-US" sz="2400" dirty="0" err="1"/>
              <a:t>theres</a:t>
            </a:r>
            <a:r>
              <a:rPr lang="en-US" sz="2400" dirty="0"/>
              <a:t> only one value that wasn’t well predicted, and that’s why this model has a R2 score of 0.94 for the predicted values. </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AR" dirty="0" err="1"/>
              <a:t>Confusion</a:t>
            </a:r>
            <a:r>
              <a:rPr lang="es-AR" dirty="0"/>
              <a:t> Matrix</a:t>
            </a:r>
            <a:endParaRPr lang="en-US" dirty="0">
              <a:solidFill>
                <a:srgbClr val="0B49CB"/>
              </a:solidFill>
            </a:endParaRPr>
          </a:p>
        </p:txBody>
      </p:sp>
      <p:pic>
        <p:nvPicPr>
          <p:cNvPr id="3" name="Imagen 2">
            <a:extLst>
              <a:ext uri="{FF2B5EF4-FFF2-40B4-BE49-F238E27FC236}">
                <a16:creationId xmlns:a16="http://schemas.microsoft.com/office/drawing/2014/main" id="{441F2706-B689-BF7B-C15F-EB80DDF6831E}"/>
              </a:ext>
            </a:extLst>
          </p:cNvPr>
          <p:cNvPicPr>
            <a:picLocks noChangeAspect="1"/>
          </p:cNvPicPr>
          <p:nvPr/>
        </p:nvPicPr>
        <p:blipFill>
          <a:blip r:embed="rId3"/>
          <a:stretch>
            <a:fillRect/>
          </a:stretch>
        </p:blipFill>
        <p:spPr>
          <a:xfrm>
            <a:off x="5920353" y="1744124"/>
            <a:ext cx="6124575" cy="49815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25272" y="1535168"/>
            <a:ext cx="10932700" cy="4982946"/>
          </a:xfrm>
          <a:prstGeom prst="rect">
            <a:avLst/>
          </a:prstGeom>
        </p:spPr>
        <p:txBody>
          <a:bodyPr>
            <a:noAutofit/>
          </a:bodyPr>
          <a:lstStyle/>
          <a:p>
            <a:pPr marL="0" indent="0">
              <a:lnSpc>
                <a:spcPct val="100000"/>
              </a:lnSpc>
              <a:spcBef>
                <a:spcPts val="1400"/>
              </a:spcBef>
              <a:buNone/>
            </a:pPr>
            <a:r>
              <a:rPr lang="en-US" sz="2400" dirty="0"/>
              <a:t>• Despite all the different classification models have the same R2 score value (0.94) on test data, the bar chart in page 43 shows clearly that the decision tree model has a slightly better approach for the purpose of this project. </a:t>
            </a:r>
          </a:p>
          <a:p>
            <a:pPr marL="0" indent="0">
              <a:lnSpc>
                <a:spcPct val="100000"/>
              </a:lnSpc>
              <a:spcBef>
                <a:spcPts val="1400"/>
              </a:spcBef>
              <a:buNone/>
            </a:pPr>
            <a:r>
              <a:rPr lang="en-US" sz="2400" dirty="0"/>
              <a:t>• Decision Tree model may have better accuracy due the behave of the data showed in section 2 and mainly because we have a lot of independent variables to work with (~80 features).</a:t>
            </a:r>
          </a:p>
          <a:p>
            <a:pPr marL="0" indent="0">
              <a:lnSpc>
                <a:spcPct val="100000"/>
              </a:lnSpc>
              <a:spcBef>
                <a:spcPts val="1400"/>
              </a:spcBef>
              <a:buNone/>
            </a:pPr>
            <a:r>
              <a:rPr lang="en-US" sz="2400" dirty="0"/>
              <a:t>• Because of the number of features is relatively high, an entropy-approach like classification method is more suitable in order to model this data. That’s why Decision Tree turned out to have the best accuracy</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400" dirty="0">
                <a:solidFill>
                  <a:srgbClr val="0B49CB"/>
                </a:solidFill>
                <a:latin typeface="Abadi"/>
              </a:rPr>
              <a:t>Data Collection</a:t>
            </a:r>
          </a:p>
          <a:p>
            <a:pPr>
              <a:lnSpc>
                <a:spcPct val="100000"/>
              </a:lnSpc>
              <a:spcBef>
                <a:spcPts val="1400"/>
              </a:spcBef>
            </a:pPr>
            <a:r>
              <a:rPr lang="en-US" sz="2400" dirty="0">
                <a:solidFill>
                  <a:srgbClr val="0B49CB"/>
                </a:solidFill>
                <a:latin typeface="Abadi"/>
              </a:rPr>
              <a:t>Data Collection – SpaceX API</a:t>
            </a:r>
          </a:p>
          <a:p>
            <a:pPr>
              <a:lnSpc>
                <a:spcPct val="100000"/>
              </a:lnSpc>
              <a:spcBef>
                <a:spcPts val="1400"/>
              </a:spcBef>
            </a:pPr>
            <a:r>
              <a:rPr lang="en-US" sz="2400" dirty="0">
                <a:solidFill>
                  <a:srgbClr val="0B49CB"/>
                </a:solidFill>
                <a:latin typeface="Abadi"/>
              </a:rPr>
              <a:t>Data Wrangling</a:t>
            </a:r>
          </a:p>
          <a:p>
            <a:pPr>
              <a:lnSpc>
                <a:spcPct val="100000"/>
              </a:lnSpc>
              <a:spcBef>
                <a:spcPts val="1400"/>
              </a:spcBef>
            </a:pPr>
            <a:r>
              <a:rPr lang="en-US" sz="2400" dirty="0">
                <a:solidFill>
                  <a:srgbClr val="0B49CB"/>
                </a:solidFill>
                <a:latin typeface="Abadi"/>
              </a:rPr>
              <a:t>EDA with Data Visualization</a:t>
            </a:r>
          </a:p>
          <a:p>
            <a:pPr>
              <a:lnSpc>
                <a:spcPct val="100000"/>
              </a:lnSpc>
              <a:spcBef>
                <a:spcPts val="1400"/>
              </a:spcBef>
            </a:pPr>
            <a:r>
              <a:rPr lang="en-US" sz="2400" dirty="0">
                <a:solidFill>
                  <a:srgbClr val="0B49CB"/>
                </a:solidFill>
                <a:latin typeface="Abadi"/>
              </a:rPr>
              <a:t>EDA with SQL</a:t>
            </a:r>
            <a:endParaRPr lang="en-US" sz="2400" dirty="0">
              <a:solidFill>
                <a:srgbClr val="0B49CB"/>
              </a:solidFill>
            </a:endParaRPr>
          </a:p>
          <a:p>
            <a:pPr>
              <a:lnSpc>
                <a:spcPct val="100000"/>
              </a:lnSpc>
              <a:spcBef>
                <a:spcPts val="1400"/>
              </a:spcBef>
            </a:pPr>
            <a:r>
              <a:rPr lang="en-US" sz="2400" dirty="0">
                <a:solidFill>
                  <a:srgbClr val="0B49CB"/>
                </a:solidFill>
                <a:latin typeface="Abadi"/>
              </a:rPr>
              <a:t>Predictive Analysis (Classification)</a:t>
            </a:r>
          </a:p>
          <a:p>
            <a:pPr>
              <a:lnSpc>
                <a:spcPct val="100000"/>
              </a:lnSpc>
              <a:spcBef>
                <a:spcPts val="1400"/>
              </a:spcBef>
            </a:pPr>
            <a:r>
              <a:rPr lang="en-US" sz="2400" dirty="0">
                <a:solidFill>
                  <a:srgbClr val="0B49CB"/>
                </a:solidFill>
                <a:latin typeface="Abadi"/>
              </a:rPr>
              <a:t>Build a Dashboard with </a:t>
            </a:r>
            <a:r>
              <a:rPr lang="en-US" sz="2400" dirty="0" err="1">
                <a:solidFill>
                  <a:srgbClr val="0B49CB"/>
                </a:solidFill>
                <a:latin typeface="Abadi"/>
              </a:rPr>
              <a:t>Plotly</a:t>
            </a:r>
            <a:r>
              <a:rPr lang="en-US" sz="2400" dirty="0">
                <a:solidFill>
                  <a:srgbClr val="0B49CB"/>
                </a:solidFill>
                <a:latin typeface="Abadi"/>
              </a:rPr>
              <a:t> Dash</a:t>
            </a:r>
          </a:p>
          <a:p>
            <a:pPr>
              <a:lnSpc>
                <a:spcPct val="100000"/>
              </a:lnSpc>
              <a:spcBef>
                <a:spcPts val="1400"/>
              </a:spcBef>
            </a:pPr>
            <a:endParaRPr lang="en-US" sz="1100" dirty="0">
              <a:solidFill>
                <a:srgbClr val="0B49CB"/>
              </a:solidFill>
              <a:latin typeface="Abadi"/>
            </a:endParaRPr>
          </a:p>
          <a:p>
            <a:pPr>
              <a:lnSpc>
                <a:spcPct val="100000"/>
              </a:lnSpc>
              <a:spcBef>
                <a:spcPts val="1400"/>
              </a:spcBef>
            </a:pPr>
            <a:endParaRPr lang="en-US" sz="1600" dirty="0">
              <a:solidFill>
                <a:srgbClr val="0B49CB"/>
              </a:solidFill>
              <a:latin typeface="Abadi"/>
            </a:endParaRPr>
          </a:p>
          <a:p>
            <a:pPr>
              <a:lnSpc>
                <a:spcPct val="100000"/>
              </a:lnSpc>
              <a:spcBef>
                <a:spcPts val="1400"/>
              </a:spcBef>
            </a:pPr>
            <a:endParaRPr lang="en-US" sz="2400" dirty="0">
              <a:solidFill>
                <a:srgbClr val="0B49CB"/>
              </a:solidFill>
              <a:latin typeface="Abadi"/>
            </a:endParaRPr>
          </a:p>
          <a:p>
            <a:pPr>
              <a:lnSpc>
                <a:spcPct val="100000"/>
              </a:lnSpc>
              <a:spcBef>
                <a:spcPts val="1400"/>
              </a:spcBef>
            </a:pPr>
            <a:endParaRPr lang="en-US" sz="1100" dirty="0">
              <a:solidFill>
                <a:srgbClr val="0B49CB"/>
              </a:solidFill>
              <a:latin typeface="Abadi"/>
            </a:endParaRPr>
          </a:p>
          <a:p>
            <a:pPr>
              <a:lnSpc>
                <a:spcPct val="100000"/>
              </a:lnSpc>
              <a:spcBef>
                <a:spcPts val="1400"/>
              </a:spcBef>
            </a:pPr>
            <a:endParaRPr lang="en-US" sz="1600" dirty="0">
              <a:solidFill>
                <a:srgbClr val="0B49CB"/>
              </a:solidFill>
              <a:latin typeface="Abadi"/>
            </a:endParaRPr>
          </a:p>
          <a:p>
            <a:pPr>
              <a:lnSpc>
                <a:spcPct val="100000"/>
              </a:lnSpc>
              <a:spcBef>
                <a:spcPts val="1400"/>
              </a:spcBef>
            </a:pPr>
            <a:endParaRPr lang="en-US" sz="1600" dirty="0">
              <a:solidFill>
                <a:srgbClr val="0B49CB"/>
              </a:solidFill>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7200" dirty="0">
                <a:solidFill>
                  <a:schemeClr val="tx1"/>
                </a:solidFill>
                <a:latin typeface="+mn-lt"/>
              </a:rPr>
              <a:t>Data collection methodology:</a:t>
            </a:r>
          </a:p>
          <a:p>
            <a:pPr lvl="1">
              <a:lnSpc>
                <a:spcPct val="120000"/>
              </a:lnSpc>
              <a:spcBef>
                <a:spcPts val="1400"/>
              </a:spcBef>
            </a:pPr>
            <a:r>
              <a:rPr lang="en-US" sz="7200" dirty="0">
                <a:solidFill>
                  <a:schemeClr val="tx1"/>
                </a:solidFill>
                <a:latin typeface="+mn-lt"/>
              </a:rPr>
              <a:t>Describe how data was collected </a:t>
            </a:r>
          </a:p>
          <a:p>
            <a:pPr>
              <a:lnSpc>
                <a:spcPct val="120000"/>
              </a:lnSpc>
              <a:spcBef>
                <a:spcPts val="1400"/>
              </a:spcBef>
            </a:pPr>
            <a:r>
              <a:rPr lang="en-US" sz="7200" dirty="0">
                <a:solidFill>
                  <a:schemeClr val="tx1"/>
                </a:solidFill>
                <a:latin typeface="+mn-lt"/>
              </a:rPr>
              <a:t>Perform data wrangling</a:t>
            </a:r>
          </a:p>
          <a:p>
            <a:pPr lvl="1">
              <a:lnSpc>
                <a:spcPct val="120000"/>
              </a:lnSpc>
              <a:spcBef>
                <a:spcPts val="1400"/>
              </a:spcBef>
            </a:pPr>
            <a:r>
              <a:rPr lang="en-US" sz="7200" dirty="0">
                <a:solidFill>
                  <a:schemeClr val="tx1"/>
                </a:solidFill>
                <a:latin typeface="+mn-lt"/>
              </a:rPr>
              <a:t>Describe how data was processed</a:t>
            </a:r>
          </a:p>
          <a:p>
            <a:pPr>
              <a:lnSpc>
                <a:spcPct val="120000"/>
              </a:lnSpc>
              <a:spcBef>
                <a:spcPts val="1400"/>
              </a:spcBef>
            </a:pPr>
            <a:r>
              <a:rPr lang="en-US" sz="7200" dirty="0">
                <a:solidFill>
                  <a:schemeClr val="tx1"/>
                </a:solidFill>
                <a:latin typeface="+mn-lt"/>
              </a:rPr>
              <a:t>Perform exploratory data analysis (EDA) using visualization and SQL</a:t>
            </a:r>
          </a:p>
          <a:p>
            <a:pPr>
              <a:lnSpc>
                <a:spcPct val="120000"/>
              </a:lnSpc>
              <a:spcBef>
                <a:spcPts val="1400"/>
              </a:spcBef>
            </a:pPr>
            <a:r>
              <a:rPr lang="en-US" sz="7200" dirty="0">
                <a:solidFill>
                  <a:schemeClr val="tx1"/>
                </a:solidFill>
                <a:latin typeface="+mn-lt"/>
              </a:rPr>
              <a:t>Perform interactive visual analytics using Folium and </a:t>
            </a:r>
            <a:r>
              <a:rPr lang="en-US" sz="7200" dirty="0" err="1">
                <a:solidFill>
                  <a:schemeClr val="tx1"/>
                </a:solidFill>
                <a:latin typeface="+mn-lt"/>
              </a:rPr>
              <a:t>Plotly</a:t>
            </a:r>
            <a:r>
              <a:rPr lang="en-US" sz="7200" dirty="0">
                <a:solidFill>
                  <a:schemeClr val="tx1"/>
                </a:solidFill>
                <a:latin typeface="+mn-lt"/>
              </a:rPr>
              <a:t> Dash</a:t>
            </a:r>
          </a:p>
          <a:p>
            <a:pPr>
              <a:lnSpc>
                <a:spcPct val="120000"/>
              </a:lnSpc>
              <a:spcBef>
                <a:spcPts val="1400"/>
              </a:spcBef>
            </a:pPr>
            <a:r>
              <a:rPr lang="en-US" sz="7200" dirty="0">
                <a:solidFill>
                  <a:schemeClr val="tx1"/>
                </a:solidFill>
                <a:latin typeface="+mn-lt"/>
              </a:rPr>
              <a:t>Perform predictive analysis using classification models</a:t>
            </a:r>
          </a:p>
          <a:p>
            <a:pPr lvl="1">
              <a:lnSpc>
                <a:spcPct val="120000"/>
              </a:lnSpc>
              <a:spcBef>
                <a:spcPts val="1400"/>
              </a:spcBef>
            </a:pPr>
            <a:r>
              <a:rPr lang="en-US" sz="7200" dirty="0">
                <a:solidFill>
                  <a:schemeClr val="tx1"/>
                </a:solidFill>
                <a:latin typeface="+mn-lt"/>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7458" y="1439785"/>
            <a:ext cx="7036229" cy="4987426"/>
          </a:xfrm>
          <a:prstGeom prst="rect">
            <a:avLst/>
          </a:prstGeom>
        </p:spPr>
        <p:txBody>
          <a:bodyPr/>
          <a:lstStyle/>
          <a:p>
            <a:pPr marL="0" indent="0">
              <a:buNone/>
            </a:pPr>
            <a:r>
              <a:rPr lang="en-US" sz="2400" dirty="0"/>
              <a:t>• The raw data needed for the project is available either on the </a:t>
            </a:r>
            <a:r>
              <a:rPr lang="en-US" sz="2400" dirty="0">
                <a:hlinkClick r:id="rId3">
                  <a:extLst>
                    <a:ext uri="{A12FA001-AC4F-418D-AE19-62706E023703}">
                      <ahyp:hlinkClr xmlns:ahyp="http://schemas.microsoft.com/office/drawing/2018/hyperlinkcolor" val="tx"/>
                    </a:ext>
                  </a:extLst>
                </a:hlinkClick>
              </a:rPr>
              <a:t>web</a:t>
            </a:r>
            <a:r>
              <a:rPr lang="en-US" sz="2400" dirty="0"/>
              <a:t> or in the SpaceX databases. </a:t>
            </a:r>
          </a:p>
          <a:p>
            <a:pPr marL="0" indent="0">
              <a:buNone/>
            </a:pPr>
            <a:endParaRPr lang="en-US" sz="2400" dirty="0"/>
          </a:p>
          <a:p>
            <a:pPr marL="0" indent="0">
              <a:buNone/>
            </a:pPr>
            <a:r>
              <a:rPr lang="en-US" sz="2400" dirty="0"/>
              <a:t>• So basically there are two ways of getting the data for this project:</a:t>
            </a:r>
          </a:p>
          <a:p>
            <a:pPr marL="0" indent="0">
              <a:buNone/>
            </a:pPr>
            <a:r>
              <a:rPr lang="en-US" sz="2400" dirty="0"/>
              <a:t>	1. By making web-scraping in the related 	Wiki pages </a:t>
            </a:r>
          </a:p>
          <a:p>
            <a:pPr marL="0" indent="0">
              <a:buNone/>
            </a:pPr>
            <a:r>
              <a:rPr lang="en-US" sz="2400" dirty="0"/>
              <a:t>	2. Using the SpaceX REST API</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Imagen 2">
            <a:extLst>
              <a:ext uri="{FF2B5EF4-FFF2-40B4-BE49-F238E27FC236}">
                <a16:creationId xmlns:a16="http://schemas.microsoft.com/office/drawing/2014/main" id="{841F930A-E733-0C94-E626-FFEFE96C607C}"/>
              </a:ext>
            </a:extLst>
          </p:cNvPr>
          <p:cNvPicPr>
            <a:picLocks noChangeAspect="1"/>
          </p:cNvPicPr>
          <p:nvPr/>
        </p:nvPicPr>
        <p:blipFill>
          <a:blip r:embed="rId4"/>
          <a:stretch>
            <a:fillRect/>
          </a:stretch>
        </p:blipFill>
        <p:spPr>
          <a:xfrm>
            <a:off x="7537332" y="1800840"/>
            <a:ext cx="4454378" cy="3298102"/>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800" dirty="0"/>
              <a:t>To use the SpaceX API effectively first we need to find the API endpoints or URL and then we can use the request libraries to obtain the launch data. This result can be viewed by calling the .</a:t>
            </a:r>
            <a:r>
              <a:rPr lang="en-US" sz="1800" dirty="0" err="1"/>
              <a:t>json</a:t>
            </a:r>
            <a:r>
              <a:rPr lang="en-US" sz="1800" dirty="0"/>
              <a:t>() method. Our response will be in the form of a JSON, specifically a list of JSON objects. To convert this JSON to a </a:t>
            </a:r>
            <a:r>
              <a:rPr lang="en-US" sz="1800" dirty="0" err="1"/>
              <a:t>dataframe</a:t>
            </a:r>
            <a:r>
              <a:rPr lang="en-US" sz="1800" dirty="0"/>
              <a:t>, we can use the </a:t>
            </a:r>
            <a:r>
              <a:rPr lang="en-US" sz="1800" dirty="0" err="1"/>
              <a:t>json_normalize</a:t>
            </a:r>
            <a:r>
              <a:rPr lang="en-US" sz="1800" dirty="0"/>
              <a:t> function.</a:t>
            </a:r>
            <a:endParaRPr lang="en-US" sz="2400" dirty="0">
              <a:solidFill>
                <a:schemeClr val="accent3">
                  <a:lumMod val="25000"/>
                </a:schemeClr>
              </a:solidFill>
              <a:latin typeface="Abadi"/>
            </a:endParaRPr>
          </a:p>
          <a:p>
            <a:pPr>
              <a:lnSpc>
                <a:spcPct val="100000"/>
              </a:lnSpc>
              <a:spcBef>
                <a:spcPts val="1400"/>
              </a:spcBef>
            </a:pPr>
            <a:r>
              <a:rPr lang="en-US" sz="1800" dirty="0"/>
              <a:t>GitHub Link for the </a:t>
            </a:r>
            <a:r>
              <a:rPr lang="en-US" sz="1800" dirty="0" err="1"/>
              <a:t>Jupyter</a:t>
            </a:r>
            <a:r>
              <a:rPr lang="en-US" sz="1800" dirty="0"/>
              <a:t> Notebook:  </a:t>
            </a:r>
            <a:r>
              <a:rPr lang="en-US" sz="1600" dirty="0">
                <a:hlinkClick r:id="rId3" action="ppaction://hlinkfile"/>
              </a:rPr>
              <a:t>Lab 1: Collecting the data</a:t>
            </a:r>
            <a:endParaRPr lang="en-US" sz="1600" dirty="0"/>
          </a:p>
          <a:p>
            <a:pPr>
              <a:lnSpc>
                <a:spcPct val="100000"/>
              </a:lnSpc>
              <a:spcBef>
                <a:spcPts val="1400"/>
              </a:spcBef>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1071965" y="5573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n 6">
            <a:extLst>
              <a:ext uri="{FF2B5EF4-FFF2-40B4-BE49-F238E27FC236}">
                <a16:creationId xmlns:a16="http://schemas.microsoft.com/office/drawing/2014/main" id="{2F240D24-BD8E-3C24-3BC5-332649E04BBE}"/>
              </a:ext>
            </a:extLst>
          </p:cNvPr>
          <p:cNvPicPr>
            <a:picLocks noChangeAspect="1"/>
          </p:cNvPicPr>
          <p:nvPr/>
        </p:nvPicPr>
        <p:blipFill>
          <a:blip r:embed="rId4"/>
          <a:stretch>
            <a:fillRect/>
          </a:stretch>
        </p:blipFill>
        <p:spPr>
          <a:xfrm>
            <a:off x="5469568" y="2399574"/>
            <a:ext cx="6117997" cy="252888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393508" cy="4374662"/>
          </a:xfrm>
          <a:prstGeom prst="rect">
            <a:avLst/>
          </a:prstGeom>
        </p:spPr>
        <p:txBody>
          <a:bodyPr lIns="91440" tIns="45720" rIns="91440" bIns="45720" anchor="t">
            <a:noAutofit/>
          </a:bodyPr>
          <a:lstStyle/>
          <a:p>
            <a:pPr>
              <a:lnSpc>
                <a:spcPct val="100000"/>
              </a:lnSpc>
              <a:spcBef>
                <a:spcPts val="1400"/>
              </a:spcBef>
            </a:pPr>
            <a:r>
              <a:rPr lang="en-US" sz="2000" dirty="0"/>
              <a:t>• Another popular data source for obtaining Falcon 9 Launch data is web scraping related Wiki pages. We will be using the Python </a:t>
            </a:r>
            <a:r>
              <a:rPr lang="en-US" sz="2000" dirty="0" err="1"/>
              <a:t>BeautifulSoup</a:t>
            </a:r>
            <a:r>
              <a:rPr lang="en-US" sz="2000" dirty="0"/>
              <a:t> package to web scrape some HTML tables that contain valuable Falcon 9 launch records. Then we’ll need to parse the data from those tables and convert them into a Pandas data frame for further visualization and analysis.</a:t>
            </a:r>
          </a:p>
          <a:p>
            <a:pPr>
              <a:lnSpc>
                <a:spcPct val="100000"/>
              </a:lnSpc>
              <a:spcBef>
                <a:spcPts val="1400"/>
              </a:spcBef>
            </a:pPr>
            <a:r>
              <a:rPr lang="en-US" sz="2000" dirty="0"/>
              <a:t>GitHub Link for the </a:t>
            </a:r>
            <a:r>
              <a:rPr lang="en-US" sz="2000" dirty="0" err="1"/>
              <a:t>Jupyter</a:t>
            </a:r>
            <a:r>
              <a:rPr lang="en-US" sz="2000" dirty="0"/>
              <a:t> Notebook:  </a:t>
            </a:r>
            <a:r>
              <a:rPr lang="en-US" sz="2000" dirty="0">
                <a:hlinkClick r:id="rId3" action="ppaction://hlinkfile"/>
              </a:rPr>
              <a:t>Lab 1: Collecting the data</a:t>
            </a:r>
            <a:endParaRPr lang="en-US" sz="2000" dirty="0"/>
          </a:p>
          <a:p>
            <a:pPr>
              <a:lnSpc>
                <a:spcPct val="100000"/>
              </a:lnSpc>
              <a:spcBef>
                <a:spcPts val="1400"/>
              </a:spcBef>
            </a:pP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Imagen 6">
            <a:extLst>
              <a:ext uri="{FF2B5EF4-FFF2-40B4-BE49-F238E27FC236}">
                <a16:creationId xmlns:a16="http://schemas.microsoft.com/office/drawing/2014/main" id="{1FDC5493-FDFD-B690-AAEC-0172077F2A6C}"/>
              </a:ext>
            </a:extLst>
          </p:cNvPr>
          <p:cNvPicPr>
            <a:picLocks noChangeAspect="1"/>
          </p:cNvPicPr>
          <p:nvPr/>
        </p:nvPicPr>
        <p:blipFill>
          <a:blip r:embed="rId4"/>
          <a:stretch>
            <a:fillRect/>
          </a:stretch>
        </p:blipFill>
        <p:spPr>
          <a:xfrm>
            <a:off x="6524022" y="1419085"/>
            <a:ext cx="4381500" cy="481012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322</TotalTime>
  <Words>1738</Words>
  <Application>Microsoft Office PowerPoint</Application>
  <PresentationFormat>Panorámica</PresentationFormat>
  <Paragraphs>205</Paragraphs>
  <Slides>47</Slides>
  <Notes>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47</vt:i4>
      </vt:variant>
    </vt:vector>
  </HeadingPairs>
  <TitlesOfParts>
    <vt:vector size="56" baseType="lpstr">
      <vt:lpstr>Abadi</vt:lpstr>
      <vt:lpstr>-apple-system</vt:lpstr>
      <vt:lpstr>Arial</vt:lpstr>
      <vt:lpstr>Calibri</vt:lpstr>
      <vt:lpstr>Calibri Light</vt:lpstr>
      <vt:lpstr>Courier New</vt:lpstr>
      <vt:lpstr>IBM Plex Mono SemiBold</vt:lpstr>
      <vt:lpstr>IBM Plex Mono Text</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Yoi Chang</cp:lastModifiedBy>
  <cp:revision>226</cp:revision>
  <dcterms:created xsi:type="dcterms:W3CDTF">2021-04-29T18:58:34Z</dcterms:created>
  <dcterms:modified xsi:type="dcterms:W3CDTF">2023-08-11T20:18:28Z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